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19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6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7.png"/><Relationship Id="rId5" Type="http://schemas.openxmlformats.org/officeDocument/2006/relationships/image" Target="../media/image41.png"/><Relationship Id="rId10" Type="http://schemas.openxmlformats.org/officeDocument/2006/relationships/image" Target="../media/image26.png"/><Relationship Id="rId4" Type="http://schemas.openxmlformats.org/officeDocument/2006/relationships/image" Target="../media/image4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85194"/>
            <a:ext cx="13267944" cy="274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85800" y="4185127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Airline Performance Intelligence</a:t>
            </a:r>
            <a:endParaRPr lang="en-US" sz="529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4AACABFB-3615-4446-9940-887CB59ADECC}"/>
              </a:ext>
            </a:extLst>
          </p:cNvPr>
          <p:cNvSpPr/>
          <p:nvPr/>
        </p:nvSpPr>
        <p:spPr>
          <a:xfrm>
            <a:off x="685800" y="5018850"/>
            <a:ext cx="8249613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思源黑体-思源黑体-Medium" pitchFamily="34" charset="-12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Analysis of 5.8 Million U.S. Flights 2015 Data</a:t>
            </a:r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思源黑体-思源黑体-Medium" pitchFamily="34" charset="-120"/>
              </a:rPr>
              <a:t>)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230EC07E-4F2C-47F5-A107-6B562A10DF33}"/>
              </a:ext>
            </a:extLst>
          </p:cNvPr>
          <p:cNvSpPr/>
          <p:nvPr/>
        </p:nvSpPr>
        <p:spPr>
          <a:xfrm>
            <a:off x="685800" y="5730876"/>
            <a:ext cx="8249613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rush Script MT" panose="03060802040406070304" pitchFamily="66" charset="0"/>
                <a:ea typeface="思源黑体-思源黑体-Medium" pitchFamily="34" charset="-122"/>
                <a:cs typeface="思源黑体-思源黑体-Medium" pitchFamily="34" charset="-120"/>
              </a:rPr>
              <a:t>Presented by: Mohammad Faiz | October 2025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B802E942-03BB-469B-B089-EBADA7E2FEA9}"/>
              </a:ext>
            </a:extLst>
          </p:cNvPr>
          <p:cNvSpPr/>
          <p:nvPr/>
        </p:nvSpPr>
        <p:spPr>
          <a:xfrm>
            <a:off x="685800" y="6078538"/>
            <a:ext cx="8249613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Brush Script MT" panose="03060802040406070304" pitchFamily="66" charset="0"/>
                <a:ea typeface="思源黑体-思源黑体-Medium" pitchFamily="34" charset="-122"/>
                <a:cs typeface="思源黑体-思源黑体-Medium" pitchFamily="34" charset="-120"/>
              </a:rPr>
              <a:t>Batch : 15</a:t>
            </a:r>
            <a:r>
              <a:rPr lang="en-US" baseline="30000" dirty="0">
                <a:solidFill>
                  <a:srgbClr val="FFFFFF"/>
                </a:solidFill>
                <a:latin typeface="Brush Script MT" panose="03060802040406070304" pitchFamily="66" charset="0"/>
                <a:ea typeface="思源黑体-思源黑体-Medium" pitchFamily="34" charset="-122"/>
                <a:cs typeface="思源黑体-思源黑体-Medium" pitchFamily="34" charset="-120"/>
              </a:rPr>
              <a:t>th</a:t>
            </a:r>
            <a:r>
              <a:rPr lang="en-US" dirty="0">
                <a:solidFill>
                  <a:srgbClr val="FFFFFF"/>
                </a:solidFill>
                <a:latin typeface="Brush Script MT" panose="03060802040406070304" pitchFamily="66" charset="0"/>
                <a:ea typeface="思源黑体-思源黑体-Medium" pitchFamily="34" charset="-122"/>
                <a:cs typeface="思源黑体-思源黑体-Medium" pitchFamily="34" charset="-120"/>
              </a:rPr>
              <a:t> September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3052" y="69083"/>
            <a:ext cx="9342627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Recommendation 1 – The Carrier Fix</a:t>
            </a:r>
            <a:endParaRPr lang="en-US" sz="384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93488-D011-4EFE-A348-ECCC3FFDC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245" y="1228824"/>
            <a:ext cx="11511909" cy="64628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Recommendation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Implement Dynamic Turnaround Buffers.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148072"/>
            <a:ext cx="6510528" cy="8778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148072"/>
            <a:ext cx="6510528" cy="8778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5340096"/>
            <a:ext cx="5532120" cy="4937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5340096"/>
            <a:ext cx="5532120" cy="4937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5321808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808" y="5321808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429768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Action Plan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1024128" y="53583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1481328" y="5340096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Introduce a 30-minute buffer during peak months (July–August).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7754112" y="535838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4" name="Text 4"/>
          <p:cNvSpPr/>
          <p:nvPr/>
        </p:nvSpPr>
        <p:spPr>
          <a:xfrm>
            <a:off x="8211312" y="5340096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Invest in predictive maintenance tools.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8696" y="252984"/>
            <a:ext cx="9315704" cy="752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6. Insight 2 – Infrastructure Bottleneck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488696" y="62260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Finding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488696" y="6729984"/>
            <a:ext cx="11235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Severe delays (peaking at 70 mins) occur at EWR and ORD, specifically between </a:t>
            </a:r>
            <a:r>
              <a:rPr lang="en-US" sz="1600" b="1" dirty="0">
                <a:solidFill>
                  <a:schemeClr val="bg1"/>
                </a:solidFill>
              </a:rPr>
              <a:t>6:00 PM and 9:00 PM</a:t>
            </a:r>
            <a:r>
              <a:rPr lang="en-US" sz="1600" dirty="0">
                <a:solidFill>
                  <a:schemeClr val="bg1"/>
                </a:solidFill>
              </a:rPr>
              <a:t>, driven by NAS (Air Traffic) Delays.</a:t>
            </a:r>
            <a:endParaRPr lang="en-US" sz="153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488696" y="70957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Insight</a:t>
            </a:r>
            <a:endParaRPr lang="en-US" sz="3840" dirty="0"/>
          </a:p>
        </p:txBody>
      </p:sp>
      <p:sp>
        <p:nvSpPr>
          <p:cNvPr id="8" name="Text 4"/>
          <p:cNvSpPr/>
          <p:nvPr/>
        </p:nvSpPr>
        <p:spPr>
          <a:xfrm>
            <a:off x="488696" y="767334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This is a </a:t>
            </a:r>
            <a:r>
              <a:rPr lang="en-US" sz="1600" b="1" dirty="0">
                <a:solidFill>
                  <a:schemeClr val="bg1"/>
                </a:solidFill>
              </a:rPr>
              <a:t>fixed physical capacity limit (slot saturation)</a:t>
            </a:r>
            <a:r>
              <a:rPr lang="en-US" sz="1600" dirty="0">
                <a:solidFill>
                  <a:schemeClr val="bg1"/>
                </a:solidFill>
              </a:rPr>
              <a:t> that requires central authority intervention.</a:t>
            </a:r>
            <a:endParaRPr lang="en-US" sz="153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04EED0-6E68-40BD-8AD5-50246EA2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40" y="922738"/>
            <a:ext cx="9893607" cy="5609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752344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Recommendation 2 – The Airport Fix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970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Stakeholder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685800" y="4905756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Airport Authorities (EWR/ORD)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b="1" dirty="0">
                <a:solidFill>
                  <a:schemeClr val="bg1"/>
                </a:solidFill>
              </a:rPr>
              <a:t>ATC</a:t>
            </a:r>
            <a:endParaRPr lang="en-US" sz="153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636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Recommendation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Optimize Evening Capacity via Slot Smoothing.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916936"/>
            <a:ext cx="8266176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535424"/>
            <a:ext cx="8266176" cy="13990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46120"/>
            <a:ext cx="8293608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864608"/>
            <a:ext cx="8293608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145536"/>
            <a:ext cx="8293608" cy="128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764024"/>
            <a:ext cx="8293608" cy="1280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5424" y="2916936"/>
            <a:ext cx="585216" cy="5852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5424" y="4535424"/>
            <a:ext cx="585216" cy="5852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207568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Action Plan</a:t>
            </a:r>
            <a:endParaRPr lang="en-US" sz="3840" dirty="0"/>
          </a:p>
        </p:txBody>
      </p:sp>
      <p:sp>
        <p:nvSpPr>
          <p:cNvPr id="13" name="Text 1"/>
          <p:cNvSpPr/>
          <p:nvPr/>
        </p:nvSpPr>
        <p:spPr>
          <a:xfrm>
            <a:off x="914400" y="366674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Stagger departure windows for regional carriers.</a:t>
            </a:r>
            <a:endParaRPr lang="en-US" sz="1530" dirty="0"/>
          </a:p>
        </p:txBody>
      </p:sp>
      <p:sp>
        <p:nvSpPr>
          <p:cNvPr id="14" name="Text 2"/>
          <p:cNvSpPr/>
          <p:nvPr/>
        </p:nvSpPr>
        <p:spPr>
          <a:xfrm>
            <a:off x="914400" y="528523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Collaborate with ATC to reduce congestion.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4745736" y="299008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16" name="Text 4"/>
          <p:cNvSpPr/>
          <p:nvPr/>
        </p:nvSpPr>
        <p:spPr>
          <a:xfrm>
            <a:off x="4745736" y="461772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2514600"/>
            <a:ext cx="8293608" cy="18196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526280"/>
            <a:ext cx="8293608" cy="18196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2514600"/>
            <a:ext cx="128016" cy="18196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4526280"/>
            <a:ext cx="128016" cy="181965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16824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Conclusion &amp; Strategic Outlook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952744" y="2642616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Summary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5952744" y="311810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75% of delays are controllable.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952744" y="3538728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Internal fixes (turnaround, scheduling) offer the highest ROI.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5952744" y="3959352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Dashboard enables real-time monitoring and accountability.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5952744" y="4654296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Next Steps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5952744" y="512978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Expand analysis to 2023–2024.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5952744" y="5550408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Pilot turnaround buffer strategy with AA.</a:t>
            </a:r>
            <a:endParaRPr lang="en-US" sz="1530" dirty="0"/>
          </a:p>
        </p:txBody>
      </p:sp>
      <p:sp>
        <p:nvSpPr>
          <p:cNvPr id="16" name="Text 8"/>
          <p:cNvSpPr/>
          <p:nvPr/>
        </p:nvSpPr>
        <p:spPr>
          <a:xfrm>
            <a:off x="5952744" y="5971032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Share dashboard with airport ops teams.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Kristen ITC" panose="03050502040202030202" pitchFamily="66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800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Project Overview &amp; Methodology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Insight 1 – The Control Problem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Recommendation 1 – The Carrier Fix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Recommendation 2 – The Airport Fix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Overall Performance Snapshot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Deep Dive – American Airlines Case Study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Insight 2 – Infrastructure Bottleneck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Conclusion &amp; Strategic Outlook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1228" y="1435608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Project Overview &amp; Methodology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29215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Objective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685800" y="3784092"/>
            <a:ext cx="8417560" cy="2996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To reduce system-wide delays and improve On-Time Performance (OTP)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 across U.S. airlines by identifying operational bottlenecks,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analyzing delay patterns, and delivering data-driven recommendations.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This project aims to empower stakeholders — including airline carriers,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airport authorities, and regulators — with actionable insights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derived from 5.8 million flight records, enabling smarter scheduling,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better resource allocation, and enhanced passenger experience.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dirty="0">
              <a:latin typeface="Lucida Fax" panose="0206060205050502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907792"/>
            <a:ext cx="4023360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535424"/>
            <a:ext cx="4023360" cy="14081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904" y="2907792"/>
            <a:ext cx="4023360" cy="14081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904" y="4535424"/>
            <a:ext cx="4023360" cy="14081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0665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Methodology Summary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896112" y="3008376"/>
            <a:ext cx="36301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/>
              <a:t>🧹</a:t>
            </a: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Phase 1 &amp; 2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896112" y="3483864"/>
            <a:ext cx="363016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20"/>
              </a:lnSpc>
            </a:pPr>
            <a:r>
              <a:rPr lang="en-US" sz="1600" dirty="0">
                <a:solidFill>
                  <a:schemeClr val="bg1"/>
                </a:solidFill>
              </a:rPr>
              <a:t>Cleaned and integrated 5.8M flight records into a unified analytical view</a:t>
            </a:r>
          </a:p>
        </p:txBody>
      </p:sp>
      <p:sp>
        <p:nvSpPr>
          <p:cNvPr id="11" name="Text 3"/>
          <p:cNvSpPr/>
          <p:nvPr/>
        </p:nvSpPr>
        <p:spPr>
          <a:xfrm>
            <a:off x="896112" y="4636008"/>
            <a:ext cx="36301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/>
              <a:t>🧠</a:t>
            </a: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Phase 5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896112" y="4988052"/>
            <a:ext cx="363016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Generated insights and recommendations based on delay patterns.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5138928" y="3008376"/>
            <a:ext cx="36301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/>
              <a:t>📊</a:t>
            </a: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Phase 3 &amp; 4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5138928" y="3418840"/>
            <a:ext cx="363016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Defined KPIs (OTP Rate, Delay Severity) and built a multi-page dashboard in Power BI.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5138928" y="4636008"/>
            <a:ext cx="36301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/>
              <a:t>📁</a:t>
            </a:r>
            <a:r>
              <a:rPr lang="en-US" sz="19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Phase 6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5138928" y="5077968"/>
            <a:ext cx="363016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Structured findings into a report and presentation.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57552" y="654969"/>
            <a:ext cx="10115296" cy="55893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12" y="6346190"/>
            <a:ext cx="3284982" cy="1508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80" y="6295136"/>
            <a:ext cx="3284982" cy="1508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1560" y="6295136"/>
            <a:ext cx="2914904" cy="15087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" y="6483350"/>
            <a:ext cx="365760" cy="3657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9224" y="6453124"/>
            <a:ext cx="365760" cy="3657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6858" y="6545580"/>
            <a:ext cx="365760" cy="36576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64312" y="65846"/>
            <a:ext cx="5822188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ookman Old Style" panose="02050604050505020204" pitchFamily="18" charset="0"/>
                <a:ea typeface="思源黑体-思源黑体-Bold" pitchFamily="34" charset="-122"/>
                <a:cs typeface="思源黑体-思源黑体-Bold" pitchFamily="34" charset="-120"/>
              </a:rPr>
              <a:t>2. Overall Performance Snapshot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15" name="Text 2"/>
          <p:cNvSpPr/>
          <p:nvPr/>
        </p:nvSpPr>
        <p:spPr>
          <a:xfrm>
            <a:off x="799084" y="6490081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</a:rPr>
              <a:t>1</a:t>
            </a:r>
            <a:endParaRPr lang="en-US" sz="1630" dirty="0">
              <a:latin typeface="Lucida Fax" panose="02060602050505020204" pitchFamily="18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671576" y="6935724"/>
            <a:ext cx="20533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✈️ Overall OTP Rate</a:t>
            </a:r>
            <a:endParaRPr lang="en-US" sz="1630" dirty="0"/>
          </a:p>
        </p:txBody>
      </p:sp>
      <p:sp>
        <p:nvSpPr>
          <p:cNvPr id="17" name="Text 4"/>
          <p:cNvSpPr/>
          <p:nvPr/>
        </p:nvSpPr>
        <p:spPr>
          <a:xfrm>
            <a:off x="685800" y="7253224"/>
            <a:ext cx="76301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 82.14%</a:t>
            </a:r>
            <a:endParaRPr lang="en-US" sz="1300" dirty="0">
              <a:latin typeface="Lucida Fax" panose="02060602050505020204" pitchFamily="18" charset="0"/>
            </a:endParaRPr>
          </a:p>
        </p:txBody>
      </p:sp>
      <p:sp>
        <p:nvSpPr>
          <p:cNvPr id="18" name="Text 5"/>
          <p:cNvSpPr/>
          <p:nvPr/>
        </p:nvSpPr>
        <p:spPr>
          <a:xfrm>
            <a:off x="5848096" y="6477508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630" dirty="0">
              <a:latin typeface="Lucida Fax" panose="02060602050505020204" pitchFamily="18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732018" y="6897624"/>
            <a:ext cx="265633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⏱️ Avg Delay Severity</a:t>
            </a:r>
            <a:endParaRPr lang="en-US" sz="1630" dirty="0"/>
          </a:p>
        </p:txBody>
      </p:sp>
      <p:sp>
        <p:nvSpPr>
          <p:cNvPr id="20" name="Text 7"/>
          <p:cNvSpPr/>
          <p:nvPr/>
        </p:nvSpPr>
        <p:spPr>
          <a:xfrm>
            <a:off x="5715000" y="7280656"/>
            <a:ext cx="373989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 33.11 minutes (when delay occurs)</a:t>
            </a:r>
            <a:endParaRPr lang="en-US" sz="1300" dirty="0">
              <a:latin typeface="Lucida Fax" panose="02060602050505020204" pitchFamily="18" charset="0"/>
            </a:endParaRPr>
          </a:p>
        </p:txBody>
      </p:sp>
      <p:sp>
        <p:nvSpPr>
          <p:cNvPr id="21" name="Text 8"/>
          <p:cNvSpPr/>
          <p:nvPr/>
        </p:nvSpPr>
        <p:spPr>
          <a:xfrm>
            <a:off x="11560302" y="6557772"/>
            <a:ext cx="1188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630" dirty="0">
              <a:latin typeface="Lucida Fax" panose="02060602050505020204" pitchFamily="18" charset="0"/>
            </a:endParaRPr>
          </a:p>
        </p:txBody>
      </p:sp>
      <p:sp>
        <p:nvSpPr>
          <p:cNvPr id="22" name="Text 9"/>
          <p:cNvSpPr/>
          <p:nvPr/>
        </p:nvSpPr>
        <p:spPr>
          <a:xfrm>
            <a:off x="11482324" y="6931152"/>
            <a:ext cx="226669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❌ Cancellation Rate</a:t>
            </a:r>
            <a:endParaRPr lang="en-US" sz="1630" dirty="0"/>
          </a:p>
        </p:txBody>
      </p:sp>
      <p:sp>
        <p:nvSpPr>
          <p:cNvPr id="23" name="Text 10"/>
          <p:cNvSpPr/>
          <p:nvPr/>
        </p:nvSpPr>
        <p:spPr>
          <a:xfrm>
            <a:off x="11492484" y="7200900"/>
            <a:ext cx="2083816" cy="2194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3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Medium" pitchFamily="34" charset="-122"/>
                <a:cs typeface="思源黑体-思源黑体-Medium" pitchFamily="34" charset="-120"/>
              </a:rPr>
              <a:t> 1.54%</a:t>
            </a:r>
            <a:endParaRPr lang="en-US" sz="1300" dirty="0">
              <a:latin typeface="Lucida Fax" panose="0206060205050502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2034" y="956055"/>
            <a:ext cx="9371328" cy="52610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17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3. Insight 1 – The Control Problem</a:t>
            </a:r>
            <a:endParaRPr lang="en-US" sz="2800" dirty="0"/>
          </a:p>
        </p:txBody>
      </p:sp>
      <p:sp>
        <p:nvSpPr>
          <p:cNvPr id="5" name="Text 1"/>
          <p:cNvSpPr/>
          <p:nvPr/>
        </p:nvSpPr>
        <p:spPr>
          <a:xfrm>
            <a:off x="685800" y="67284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Finding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681228" y="738987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Baskerville Old Face" panose="02020602080505020303" pitchFamily="18" charset="0"/>
                <a:ea typeface="思源黑体-思源黑体-Medium" pitchFamily="34" charset="-122"/>
                <a:cs typeface="思源黑体-思源黑体-Medium" pitchFamily="34" charset="-120"/>
              </a:rPr>
              <a:t>75% of system delays are controllable.</a:t>
            </a:r>
            <a:endParaRPr lang="en-US" sz="1530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389888"/>
            <a:ext cx="8266176" cy="18836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483864"/>
            <a:ext cx="8266176" cy="18836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586984"/>
            <a:ext cx="8266176" cy="18836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19072"/>
            <a:ext cx="8293608" cy="15636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813048"/>
            <a:ext cx="8293608" cy="1563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916168"/>
            <a:ext cx="8293608" cy="15636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618488"/>
            <a:ext cx="8293608" cy="128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712464"/>
            <a:ext cx="8293608" cy="12801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815584"/>
            <a:ext cx="8293608" cy="12801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5424" y="1389888"/>
            <a:ext cx="585216" cy="5852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5424" y="3483864"/>
            <a:ext cx="585216" cy="58521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5424" y="5586984"/>
            <a:ext cx="585216" cy="58521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54864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Bold" pitchFamily="34" charset="-122"/>
                <a:cs typeface="思源黑体-思源黑体-Bold" pitchFamily="34" charset="-120"/>
              </a:rPr>
              <a:t>Insight</a:t>
            </a:r>
            <a:endParaRPr lang="en-US" sz="3840" dirty="0">
              <a:latin typeface="Lucida Fax" panose="02060602050505020204" pitchFamily="18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914400" y="213055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Bahnschrift" panose="020B0502040204020203" pitchFamily="34" charset="0"/>
                <a:ea typeface="思源黑体-思源黑体-Bold" pitchFamily="34" charset="-122"/>
                <a:cs typeface="思源黑体-思源黑体-Bold" pitchFamily="34" charset="-120"/>
              </a:rPr>
              <a:t>Late Aircraft Delay</a:t>
            </a:r>
            <a:endParaRPr lang="en-US" sz="1920" dirty="0">
              <a:latin typeface="Bahnschrift" panose="020B0502040204020203" pitchFamily="3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914400" y="261518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40%</a:t>
            </a:r>
            <a:endParaRPr lang="en-US" sz="153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914400" y="423367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Bahnschrift" panose="020B0502040204020203" pitchFamily="34" charset="0"/>
                <a:ea typeface="思源黑体-思源黑体-Bold" pitchFamily="34" charset="-122"/>
                <a:cs typeface="思源黑体-思源黑体-Bold" pitchFamily="34" charset="-120"/>
              </a:rPr>
              <a:t>Airline Delay</a:t>
            </a:r>
            <a:endParaRPr lang="en-US" sz="1920" dirty="0">
              <a:latin typeface="Bahnschrift" panose="020B0502040204020203" pitchFamily="34" charset="0"/>
            </a:endParaRPr>
          </a:p>
        </p:txBody>
      </p:sp>
      <p:sp>
        <p:nvSpPr>
          <p:cNvPr id="20" name="Text 4"/>
          <p:cNvSpPr/>
          <p:nvPr/>
        </p:nvSpPr>
        <p:spPr>
          <a:xfrm>
            <a:off x="914400" y="471830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35%</a:t>
            </a:r>
            <a:endParaRPr lang="en-US" sz="153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1" name="Text 5"/>
          <p:cNvSpPr/>
          <p:nvPr/>
        </p:nvSpPr>
        <p:spPr>
          <a:xfrm>
            <a:off x="4745736" y="14630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22" name="Text 6"/>
          <p:cNvSpPr/>
          <p:nvPr/>
        </p:nvSpPr>
        <p:spPr>
          <a:xfrm>
            <a:off x="4745736" y="35661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00" dirty="0"/>
          </a:p>
        </p:txBody>
      </p:sp>
      <p:sp>
        <p:nvSpPr>
          <p:cNvPr id="23" name="Text 7"/>
          <p:cNvSpPr/>
          <p:nvPr/>
        </p:nvSpPr>
        <p:spPr>
          <a:xfrm>
            <a:off x="914400" y="633679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Bahnschrift" panose="020B0502040204020203" pitchFamily="34" charset="0"/>
                <a:ea typeface="思源黑体-思源黑体-Bold" pitchFamily="34" charset="-122"/>
                <a:cs typeface="思源黑体-思源黑体-Bold" pitchFamily="34" charset="-120"/>
              </a:rPr>
              <a:t>Weather Delay</a:t>
            </a:r>
            <a:endParaRPr lang="en-US" sz="1920" dirty="0">
              <a:latin typeface="Bahnschrift" panose="020B0502040204020203" pitchFamily="34" charset="0"/>
            </a:endParaRPr>
          </a:p>
        </p:txBody>
      </p:sp>
      <p:sp>
        <p:nvSpPr>
          <p:cNvPr id="24" name="Text 8"/>
          <p:cNvSpPr/>
          <p:nvPr/>
        </p:nvSpPr>
        <p:spPr>
          <a:xfrm>
            <a:off x="914400" y="681228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only 10%</a:t>
            </a:r>
            <a:endParaRPr lang="en-US" sz="153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5" name="Text 9"/>
          <p:cNvSpPr/>
          <p:nvPr/>
        </p:nvSpPr>
        <p:spPr>
          <a:xfrm>
            <a:off x="4745736" y="56601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753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latin typeface="Lucida Fax" panose="02060602050505020204" pitchFamily="18" charset="0"/>
                <a:ea typeface="思源黑体-思源黑体-Bold" pitchFamily="34" charset="-122"/>
                <a:cs typeface="思源黑体-思源黑体-Bold" pitchFamily="34" charset="-120"/>
              </a:rPr>
              <a:t>4. Deep Dive – American Airlines Case Study</a:t>
            </a:r>
            <a:endParaRPr lang="en-US" sz="3840" dirty="0">
              <a:latin typeface="Lucida Fax" panose="020606020505050202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Finding</a:t>
            </a:r>
            <a:endParaRPr lang="en-US" sz="3840" dirty="0"/>
          </a:p>
        </p:txBody>
      </p:sp>
      <p:sp>
        <p:nvSpPr>
          <p:cNvPr id="6" name="Text 2"/>
          <p:cNvSpPr/>
          <p:nvPr/>
        </p:nvSpPr>
        <p:spPr>
          <a:xfrm>
            <a:off x="685800" y="52303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American Airlines has the lowest OTP at 81.2%.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85800" y="56967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Insight</a:t>
            </a:r>
            <a:endParaRPr lang="en-US" sz="3840" dirty="0"/>
          </a:p>
        </p:txBody>
      </p:sp>
      <p:sp>
        <p:nvSpPr>
          <p:cNvPr id="8" name="Text 4"/>
          <p:cNvSpPr/>
          <p:nvPr/>
        </p:nvSpPr>
        <p:spPr>
          <a:xfrm>
            <a:off x="685800" y="6519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55% of AA’s delays are due to Late Aircraft — indicating turnaround inefficiency and poor maintenance readiness.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045464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5. Recommendation 1 – The Carrier Fix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1228" y="258064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2800" dirty="0">
                <a:solidFill>
                  <a:srgbClr val="FFFFFF"/>
                </a:solidFill>
                <a:ea typeface="思源黑体-思源黑体-Bold" pitchFamily="34" charset="-122"/>
                <a:cs typeface="思源黑体-思源黑体-Bold" pitchFamily="34" charset="-120"/>
              </a:rPr>
              <a:t>Stakeholder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85800" y="319532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Airline Carriers (AA, UA)</a:t>
            </a:r>
            <a:endParaRPr lang="en-US" sz="16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3EABE90-A2DF-4517-AC54-79383F525935}"/>
              </a:ext>
            </a:extLst>
          </p:cNvPr>
          <p:cNvSpPr/>
          <p:nvPr/>
        </p:nvSpPr>
        <p:spPr>
          <a:xfrm>
            <a:off x="685800" y="351002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IN" sz="2800" dirty="0">
                <a:solidFill>
                  <a:schemeClr val="bg1"/>
                </a:solidFill>
              </a:rPr>
              <a:t>Recommendation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6EA0B5A-2629-429A-BD0A-C7FA30D0FD39}"/>
              </a:ext>
            </a:extLst>
          </p:cNvPr>
          <p:cNvSpPr/>
          <p:nvPr/>
        </p:nvSpPr>
        <p:spPr>
          <a:xfrm>
            <a:off x="685800" y="4572445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IN" sz="2800" dirty="0">
                <a:solidFill>
                  <a:schemeClr val="bg1"/>
                </a:solidFill>
              </a:rPr>
              <a:t>Action Plan: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EA0AD69A-F5B5-47C8-A945-9969BF8D0AC4}"/>
              </a:ext>
            </a:extLst>
          </p:cNvPr>
          <p:cNvSpPr/>
          <p:nvPr/>
        </p:nvSpPr>
        <p:spPr>
          <a:xfrm>
            <a:off x="685800" y="419049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Implement Dynamic Turnaround Buffers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91846CC-5DBD-43AF-8198-078FDC3B9FDC}"/>
              </a:ext>
            </a:extLst>
          </p:cNvPr>
          <p:cNvSpPr/>
          <p:nvPr/>
        </p:nvSpPr>
        <p:spPr>
          <a:xfrm>
            <a:off x="681228" y="5131624"/>
            <a:ext cx="8293608" cy="83258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• Introduce 30-minute buffer during peak months (July–August)</a:t>
            </a:r>
          </a:p>
          <a:p>
            <a:pPr marL="0" indent="0" algn="l">
              <a:lnSpc>
                <a:spcPts val="1920"/>
              </a:lnSpc>
              <a:buNone/>
            </a:pPr>
            <a:r>
              <a:rPr lang="en-US" sz="1600" dirty="0">
                <a:solidFill>
                  <a:srgbClr val="FFFFFF"/>
                </a:solidFill>
                <a:ea typeface="思源黑体-思源黑体-Medium" pitchFamily="34" charset="-122"/>
                <a:cs typeface="思源黑体-思源黑体-Medium" pitchFamily="34" charset="-120"/>
              </a:rPr>
              <a:t>• Invest in predictive maintenance tools</a:t>
            </a:r>
            <a:endParaRPr lang="en-US" sz="16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3935878-8F27-496D-A5A7-BB1549845879}"/>
              </a:ext>
            </a:extLst>
          </p:cNvPr>
          <p:cNvSpPr/>
          <p:nvPr/>
        </p:nvSpPr>
        <p:spPr>
          <a:xfrm>
            <a:off x="685800" y="6052119"/>
            <a:ext cx="8293608" cy="95916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400" b="1" dirty="0">
                <a:solidFill>
                  <a:schemeClr val="bg1"/>
                </a:solidFill>
              </a:rPr>
              <a:t>Goal: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 algn="l">
              <a:lnSpc>
                <a:spcPts val="192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Eliminate the </a:t>
            </a:r>
            <a:r>
              <a:rPr lang="en-US" b="1" dirty="0">
                <a:solidFill>
                  <a:schemeClr val="bg1"/>
                </a:solidFill>
              </a:rPr>
              <a:t>Late Aircraft Delay</a:t>
            </a:r>
            <a:r>
              <a:rPr lang="en-US" dirty="0">
                <a:solidFill>
                  <a:schemeClr val="bg1"/>
                </a:solidFill>
              </a:rPr>
              <a:t> bottleneck.</a:t>
            </a:r>
          </a:p>
        </p:txBody>
      </p:sp>
    </p:spTree>
    <p:extLst>
      <p:ext uri="{BB962C8B-B14F-4D97-AF65-F5344CB8AC3E}">
        <p14:creationId xmlns:p14="http://schemas.microsoft.com/office/powerpoint/2010/main" val="361206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605</Words>
  <Application>Microsoft Office PowerPoint</Application>
  <PresentationFormat>Custom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Bahnschrift</vt:lpstr>
      <vt:lpstr>Baskerville Old Face</vt:lpstr>
      <vt:lpstr>Bookman Old Style</vt:lpstr>
      <vt:lpstr>Brush Script MT</vt:lpstr>
      <vt:lpstr>Calibri</vt:lpstr>
      <vt:lpstr>Cambria Math</vt:lpstr>
      <vt:lpstr>Cascadia Code</vt:lpstr>
      <vt:lpstr>Kristen ITC</vt:lpstr>
      <vt:lpstr>Lucida Fax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Faiz Syed</cp:lastModifiedBy>
  <cp:revision>9</cp:revision>
  <dcterms:created xsi:type="dcterms:W3CDTF">2025-10-08T11:24:00Z</dcterms:created>
  <dcterms:modified xsi:type="dcterms:W3CDTF">2025-10-08T13:00:11Z</dcterms:modified>
</cp:coreProperties>
</file>